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Neue Machina Ultra-Bold" panose="020B0604020202020204" charset="-94"/>
      <p:regular r:id="rId14"/>
    </p:embeddedFont>
    <p:embeddedFont>
      <p:font typeface="Montserrat Medium" panose="020B0604020202020204" charset="-94"/>
      <p:regular r:id="rId15"/>
    </p:embeddedFont>
    <p:embeddedFont>
      <p:font typeface="Montserrat" panose="020B0604020202020204" charset="-94"/>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8" name="TextBox 8"/>
          <p:cNvSpPr txBox="1"/>
          <p:nvPr/>
        </p:nvSpPr>
        <p:spPr>
          <a:xfrm>
            <a:off x="2952002" y="4134210"/>
            <a:ext cx="13448042" cy="1809013"/>
          </a:xfrm>
          <a:prstGeom prst="rect">
            <a:avLst/>
          </a:prstGeom>
        </p:spPr>
        <p:txBody>
          <a:bodyPr lIns="0" tIns="0" rIns="0" bIns="0" rtlCol="0" anchor="t">
            <a:spAutoFit/>
          </a:bodyPr>
          <a:lstStyle/>
          <a:p>
            <a:pPr algn="ctr">
              <a:lnSpc>
                <a:spcPts val="14740"/>
              </a:lnSpc>
            </a:pPr>
            <a:r>
              <a:rPr lang="en-US" sz="10529" b="1" dirty="0" smtClean="0">
                <a:solidFill>
                  <a:srgbClr val="FFFFFF"/>
                </a:solidFill>
                <a:latin typeface="Neue Machina Ultra-Bold"/>
                <a:ea typeface="Neue Machina Ultra-Bold"/>
                <a:cs typeface="Neue Machina Ultra-Bold"/>
                <a:sym typeface="Neue Machina Ultra-Bold"/>
              </a:rPr>
              <a:t>CHILDWARE</a:t>
            </a:r>
            <a:endParaRPr lang="en-US" sz="10529" b="1" dirty="0">
              <a:solidFill>
                <a:srgbClr val="FFFFFF"/>
              </a:solidFill>
              <a:latin typeface="Neue Machina Ultra-Bold"/>
              <a:ea typeface="Neue Machina Ultra-Bold"/>
              <a:cs typeface="Neue Machina Ultra-Bold"/>
              <a:sym typeface="Neue Machina Ultra-Bold"/>
            </a:endParaRPr>
          </a:p>
        </p:txBody>
      </p:sp>
      <p:sp>
        <p:nvSpPr>
          <p:cNvPr id="9" name="TextBox 9"/>
          <p:cNvSpPr txBox="1"/>
          <p:nvPr/>
        </p:nvSpPr>
        <p:spPr>
          <a:xfrm>
            <a:off x="3531727" y="6486945"/>
            <a:ext cx="2989249" cy="2277819"/>
          </a:xfrm>
          <a:prstGeom prst="rect">
            <a:avLst/>
          </a:prstGeom>
        </p:spPr>
        <p:txBody>
          <a:bodyPr lIns="0" tIns="0" rIns="0" bIns="0" rtlCol="0" anchor="t">
            <a:spAutoFit/>
          </a:bodyPr>
          <a:lstStyle/>
          <a:p>
            <a:pPr algn="l">
              <a:lnSpc>
                <a:spcPts val="3600"/>
              </a:lnSpc>
            </a:pPr>
            <a:r>
              <a:rPr lang="en-US" sz="2572" b="1">
                <a:solidFill>
                  <a:srgbClr val="FFFFFF"/>
                </a:solidFill>
                <a:latin typeface="Montserrat Medium"/>
                <a:ea typeface="Montserrat Medium"/>
                <a:cs typeface="Montserrat Medium"/>
                <a:sym typeface="Montserrat Medium"/>
              </a:rPr>
              <a:t>Gülçin İşidoğru</a:t>
            </a:r>
          </a:p>
          <a:p>
            <a:pPr algn="l">
              <a:lnSpc>
                <a:spcPts val="3600"/>
              </a:lnSpc>
            </a:pPr>
            <a:r>
              <a:rPr lang="en-US" sz="2572" b="1">
                <a:solidFill>
                  <a:srgbClr val="FFFFFF"/>
                </a:solidFill>
                <a:latin typeface="Montserrat Medium"/>
                <a:ea typeface="Montserrat Medium"/>
                <a:cs typeface="Montserrat Medium"/>
                <a:sym typeface="Montserrat Medium"/>
              </a:rPr>
              <a:t>Yusuf Bakır</a:t>
            </a:r>
          </a:p>
          <a:p>
            <a:pPr algn="l">
              <a:lnSpc>
                <a:spcPts val="3600"/>
              </a:lnSpc>
            </a:pPr>
            <a:r>
              <a:rPr lang="en-US" sz="2572" b="1">
                <a:solidFill>
                  <a:srgbClr val="FFFFFF"/>
                </a:solidFill>
                <a:latin typeface="Montserrat Medium"/>
                <a:ea typeface="Montserrat Medium"/>
                <a:cs typeface="Montserrat Medium"/>
                <a:sym typeface="Montserrat Medium"/>
              </a:rPr>
              <a:t>Hasan Karacığay</a:t>
            </a:r>
          </a:p>
          <a:p>
            <a:pPr algn="l">
              <a:lnSpc>
                <a:spcPts val="3600"/>
              </a:lnSpc>
            </a:pPr>
            <a:r>
              <a:rPr lang="en-US" sz="2572" b="1">
                <a:solidFill>
                  <a:srgbClr val="FFFFFF"/>
                </a:solidFill>
                <a:latin typeface="Montserrat Medium"/>
                <a:ea typeface="Montserrat Medium"/>
                <a:cs typeface="Montserrat Medium"/>
                <a:sym typeface="Montserrat Medium"/>
              </a:rPr>
              <a:t>Levent Elçiçek</a:t>
            </a:r>
          </a:p>
          <a:p>
            <a:pPr algn="l">
              <a:lnSpc>
                <a:spcPts val="3600"/>
              </a:lnSpc>
            </a:pPr>
            <a:endParaRPr lang="en-US" sz="2572" b="1">
              <a:solidFill>
                <a:srgbClr val="FFFFFF"/>
              </a:solidFill>
              <a:latin typeface="Montserrat Medium"/>
              <a:ea typeface="Montserrat Medium"/>
              <a:cs typeface="Montserrat Medium"/>
              <a:sym typeface="Montserrat Medium"/>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Riskler ve Önlemler</a:t>
            </a:r>
          </a:p>
        </p:txBody>
      </p:sp>
      <p:sp>
        <p:nvSpPr>
          <p:cNvPr id="6" name="TextBox 6"/>
          <p:cNvSpPr txBox="1"/>
          <p:nvPr/>
        </p:nvSpPr>
        <p:spPr>
          <a:xfrm>
            <a:off x="506046" y="4365706"/>
            <a:ext cx="12994453" cy="25457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AR desteği tüm cihazlarda çalışmayabilir → minimum sistem gereksinimi sunulmalı</a:t>
            </a:r>
          </a:p>
          <a:p>
            <a:pPr algn="l">
              <a:lnSpc>
                <a:spcPts val="4057"/>
              </a:lnSpc>
            </a:pPr>
            <a:r>
              <a:rPr lang="en-US" sz="2898">
                <a:solidFill>
                  <a:srgbClr val="FFFFFF"/>
                </a:solidFill>
                <a:latin typeface="Montserrat"/>
                <a:ea typeface="Montserrat"/>
                <a:cs typeface="Montserrat"/>
                <a:sym typeface="Montserrat"/>
              </a:rPr>
              <a:t>• Ebeveyn kontrolü gerekebilir → Ebeveyn ayarları modülü eklenmeli</a:t>
            </a:r>
          </a:p>
          <a:p>
            <a:pPr algn="l">
              <a:lnSpc>
                <a:spcPts val="4057"/>
              </a:lnSpc>
            </a:pPr>
            <a:r>
              <a:rPr lang="en-US" sz="2898">
                <a:solidFill>
                  <a:srgbClr val="FFFFFF"/>
                </a:solidFill>
                <a:latin typeface="Montserrat"/>
                <a:ea typeface="Montserrat"/>
                <a:cs typeface="Montserrat"/>
                <a:sym typeface="Montserrat"/>
              </a:rPr>
              <a:t>• Uzun süreli ekran süresi riski → Oturum sınırlayıcı uyarılar geliştirilmeli</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3223036">
            <a:off x="11942135" y="2603501"/>
            <a:ext cx="13403603" cy="7908126"/>
          </a:xfrm>
          <a:custGeom>
            <a:avLst/>
            <a:gdLst/>
            <a:ahLst/>
            <a:cxnLst/>
            <a:rect l="l" t="t" r="r" b="b"/>
            <a:pathLst>
              <a:path w="13403603" h="7908126">
                <a:moveTo>
                  <a:pt x="0" y="0"/>
                </a:moveTo>
                <a:lnTo>
                  <a:pt x="13403603" y="0"/>
                </a:lnTo>
                <a:lnTo>
                  <a:pt x="13403603" y="7908125"/>
                </a:lnTo>
                <a:lnTo>
                  <a:pt x="0" y="7908125"/>
                </a:lnTo>
                <a:lnTo>
                  <a:pt x="0" y="0"/>
                </a:lnTo>
                <a:close/>
              </a:path>
            </a:pathLst>
          </a:custGeom>
          <a:blipFill>
            <a:blip r:embed="rId8"/>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Gelecek ve Planlar</a:t>
            </a:r>
          </a:p>
        </p:txBody>
      </p:sp>
      <p:sp>
        <p:nvSpPr>
          <p:cNvPr id="6" name="TextBox 6"/>
          <p:cNvSpPr txBox="1"/>
          <p:nvPr/>
        </p:nvSpPr>
        <p:spPr>
          <a:xfrm>
            <a:off x="4288180" y="4746522"/>
            <a:ext cx="9212319" cy="2545759"/>
          </a:xfrm>
          <a:prstGeom prst="rect">
            <a:avLst/>
          </a:prstGeom>
        </p:spPr>
        <p:txBody>
          <a:bodyPr lIns="0" tIns="0" rIns="0" bIns="0" rtlCol="0" anchor="t">
            <a:spAutoFit/>
          </a:bodyPr>
          <a:lstStyle/>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Yeni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şehirler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zorluk</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seviyeleri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eklenmesi</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Hayvanlar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tarihi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eserler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gibi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yeni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modüller</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Daha</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gelişmiş</a:t>
            </a:r>
            <a:r>
              <a:rPr lang="en-US" sz="2898" dirty="0">
                <a:solidFill>
                  <a:srgbClr val="FFFFFF"/>
                </a:solidFill>
                <a:latin typeface="Montserrat"/>
                <a:ea typeface="Montserrat"/>
                <a:cs typeface="Montserrat"/>
                <a:sym typeface="Montserrat"/>
              </a:rPr>
              <a:t> 3D AR </a:t>
            </a:r>
            <a:r>
              <a:rPr lang="en-US" sz="2898" dirty="0" err="1">
                <a:solidFill>
                  <a:srgbClr val="FFFFFF"/>
                </a:solidFill>
                <a:latin typeface="Montserrat"/>
                <a:ea typeface="Montserrat"/>
                <a:cs typeface="Montserrat"/>
                <a:sym typeface="Montserrat"/>
              </a:rPr>
              <a:t>deneyimleri</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Eğitim</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kurumlarıyla</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iş</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birlikleri</a:t>
            </a:r>
            <a:endParaRPr lang="en-US" sz="2898" dirty="0">
              <a:solidFill>
                <a:srgbClr val="FFFFFF"/>
              </a:solidFill>
              <a:latin typeface="Montserrat"/>
              <a:ea typeface="Montserrat"/>
              <a:cs typeface="Montserrat"/>
              <a:sym typeface="Montserrat"/>
            </a:endParaRPr>
          </a:p>
          <a:p>
            <a:pPr algn="l">
              <a:lnSpc>
                <a:spcPts val="4057"/>
              </a:lnSpc>
            </a:pPr>
            <a:endParaRPr lang="en-US" sz="2898" dirty="0">
              <a:solidFill>
                <a:srgbClr val="FFFFFF"/>
              </a:solidFill>
              <a:latin typeface="Montserrat"/>
              <a:ea typeface="Montserrat"/>
              <a:cs typeface="Montserrat"/>
              <a:sym typeface="Montserrat"/>
            </a:endParaRPr>
          </a:p>
        </p:txBody>
      </p:sp>
      <p:sp>
        <p:nvSpPr>
          <p:cNvPr id="7" name="Freeform 7"/>
          <p:cNvSpPr/>
          <p:nvPr/>
        </p:nvSpPr>
        <p:spPr>
          <a:xfrm rot="-3223036">
            <a:off x="13111041" y="3041263"/>
            <a:ext cx="10353919" cy="6410555"/>
          </a:xfrm>
          <a:custGeom>
            <a:avLst/>
            <a:gdLst/>
            <a:ahLst/>
            <a:cxnLst/>
            <a:rect l="l" t="t" r="r" b="b"/>
            <a:pathLst>
              <a:path w="10353919" h="6410555">
                <a:moveTo>
                  <a:pt x="0" y="0"/>
                </a:moveTo>
                <a:lnTo>
                  <a:pt x="10353918" y="0"/>
                </a:lnTo>
                <a:lnTo>
                  <a:pt x="10353918" y="6410554"/>
                </a:lnTo>
                <a:lnTo>
                  <a:pt x="0" y="6410554"/>
                </a:lnTo>
                <a:lnTo>
                  <a:pt x="0" y="0"/>
                </a:lnTo>
                <a:close/>
              </a:path>
            </a:pathLst>
          </a:custGeom>
          <a:blipFill>
            <a:blip r:embed="rId8"/>
            <a:stretch>
              <a:fillRect l="-2469" r="-2469"/>
            </a:stretch>
          </a:blipFill>
        </p:spPr>
      </p:sp>
      <p:sp>
        <p:nvSpPr>
          <p:cNvPr id="8" name="Freeform 8"/>
          <p:cNvSpPr/>
          <p:nvPr/>
        </p:nvSpPr>
        <p:spPr>
          <a:xfrm>
            <a:off x="-615624" y="5143500"/>
            <a:ext cx="3288649" cy="5952306"/>
          </a:xfrm>
          <a:custGeom>
            <a:avLst/>
            <a:gdLst/>
            <a:ahLst/>
            <a:cxnLst/>
            <a:rect l="l" t="t" r="r" b="b"/>
            <a:pathLst>
              <a:path w="3288649" h="5952306">
                <a:moveTo>
                  <a:pt x="0" y="0"/>
                </a:moveTo>
                <a:lnTo>
                  <a:pt x="3288648" y="0"/>
                </a:lnTo>
                <a:lnTo>
                  <a:pt x="3288648" y="5952306"/>
                </a:lnTo>
                <a:lnTo>
                  <a:pt x="0" y="5952306"/>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16087552" y="8272884"/>
            <a:ext cx="2778658" cy="2285446"/>
          </a:xfrm>
          <a:custGeom>
            <a:avLst/>
            <a:gdLst/>
            <a:ahLst/>
            <a:cxnLst/>
            <a:rect l="l" t="t" r="r" b="b"/>
            <a:pathLst>
              <a:path w="2778658" h="2285446">
                <a:moveTo>
                  <a:pt x="0" y="0"/>
                </a:moveTo>
                <a:lnTo>
                  <a:pt x="2778658" y="0"/>
                </a:lnTo>
                <a:lnTo>
                  <a:pt x="2778658" y="2285446"/>
                </a:lnTo>
                <a:lnTo>
                  <a:pt x="0" y="2285446"/>
                </a:lnTo>
                <a:lnTo>
                  <a:pt x="0" y="0"/>
                </a:lnTo>
                <a:close/>
              </a:path>
            </a:pathLst>
          </a:custGeom>
          <a:blipFill>
            <a:blip r:embed="rId6"/>
            <a:stretch>
              <a:fillRect/>
            </a:stretch>
          </a:blipFill>
        </p:spPr>
      </p:sp>
      <p:sp>
        <p:nvSpPr>
          <p:cNvPr id="7" name="Freeform 7"/>
          <p:cNvSpPr/>
          <p:nvPr/>
        </p:nvSpPr>
        <p:spPr>
          <a:xfrm flipH="1">
            <a:off x="14273401" y="-1789602"/>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1409582" y="2426475"/>
            <a:ext cx="11130050" cy="1171231"/>
          </a:xfrm>
          <a:prstGeom prst="rect">
            <a:avLst/>
          </a:prstGeom>
        </p:spPr>
        <p:txBody>
          <a:bodyPr lIns="0" tIns="0" rIns="0" bIns="0" rtlCol="0" anchor="t">
            <a:spAutoFit/>
          </a:bodyPr>
          <a:lstStyle/>
          <a:p>
            <a:pPr algn="l">
              <a:lnSpc>
                <a:spcPts val="9468"/>
              </a:lnSpc>
            </a:pPr>
            <a:r>
              <a:rPr lang="en-US" sz="6763" b="1">
                <a:solidFill>
                  <a:srgbClr val="FFFFFF"/>
                </a:solidFill>
                <a:latin typeface="Neue Machina Ultra-Bold"/>
                <a:ea typeface="Neue Machina Ultra-Bold"/>
                <a:cs typeface="Neue Machina Ultra-Bold"/>
                <a:sym typeface="Neue Machina Ultra-Bold"/>
              </a:rPr>
              <a:t>TEŞEKKÜRLER</a:t>
            </a:r>
          </a:p>
        </p:txBody>
      </p:sp>
      <p:sp>
        <p:nvSpPr>
          <p:cNvPr id="9" name="Freeform 9"/>
          <p:cNvSpPr/>
          <p:nvPr/>
        </p:nvSpPr>
        <p:spPr>
          <a:xfrm>
            <a:off x="13653883" y="6050525"/>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10" name="TextBox 10"/>
          <p:cNvSpPr txBox="1"/>
          <p:nvPr/>
        </p:nvSpPr>
        <p:spPr>
          <a:xfrm>
            <a:off x="2204570" y="4827393"/>
            <a:ext cx="9651125" cy="413870"/>
          </a:xfrm>
          <a:prstGeom prst="rect">
            <a:avLst/>
          </a:prstGeom>
        </p:spPr>
        <p:txBody>
          <a:bodyPr lIns="0" tIns="0" rIns="0" bIns="0" rtlCol="0" anchor="t">
            <a:spAutoFit/>
          </a:bodyPr>
          <a:lstStyle/>
          <a:p>
            <a:pPr algn="l">
              <a:lnSpc>
                <a:spcPts val="3438"/>
              </a:lnSpc>
              <a:spcBef>
                <a:spcPct val="0"/>
              </a:spcBef>
            </a:pPr>
            <a:r>
              <a:rPr lang="en-US" sz="2455">
                <a:solidFill>
                  <a:srgbClr val="FFFFFF"/>
                </a:solidFill>
                <a:latin typeface="Montserrat"/>
                <a:ea typeface="Montserrat"/>
                <a:cs typeface="Montserrat"/>
                <a:sym typeface="Montserrat"/>
              </a:rPr>
              <a:t>https://github.com/gulcinisidogru/UcakIciEglenceSistemi</a:t>
            </a:r>
          </a:p>
        </p:txBody>
      </p:sp>
      <p:sp>
        <p:nvSpPr>
          <p:cNvPr id="11" name="TextBox 11"/>
          <p:cNvSpPr txBox="1"/>
          <p:nvPr/>
        </p:nvSpPr>
        <p:spPr>
          <a:xfrm>
            <a:off x="2204570" y="5636655"/>
            <a:ext cx="11449313" cy="413870"/>
          </a:xfrm>
          <a:prstGeom prst="rect">
            <a:avLst/>
          </a:prstGeom>
        </p:spPr>
        <p:txBody>
          <a:bodyPr lIns="0" tIns="0" rIns="0" bIns="0" rtlCol="0" anchor="t">
            <a:spAutoFit/>
          </a:bodyPr>
          <a:lstStyle/>
          <a:p>
            <a:pPr algn="l">
              <a:lnSpc>
                <a:spcPts val="3438"/>
              </a:lnSpc>
              <a:spcBef>
                <a:spcPct val="0"/>
              </a:spcBef>
            </a:pPr>
            <a:r>
              <a:rPr lang="en-US" sz="2455" dirty="0">
                <a:solidFill>
                  <a:srgbClr val="FFFFFF"/>
                </a:solidFill>
                <a:latin typeface="Montserrat"/>
                <a:ea typeface="Montserrat"/>
                <a:cs typeface="Montserrat"/>
                <a:sym typeface="Montserrat"/>
              </a:rPr>
              <a:t>https://trello.com/b/SBjNXJjr/ucak-i%CC%87ci-eglence-sistemi-scrum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276804" y="347319"/>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sp>
      <p:sp>
        <p:nvSpPr>
          <p:cNvPr id="8" name="TextBox 8"/>
          <p:cNvSpPr txBox="1"/>
          <p:nvPr/>
        </p:nvSpPr>
        <p:spPr>
          <a:xfrm>
            <a:off x="1889677" y="2262913"/>
            <a:ext cx="10837236" cy="1809013"/>
          </a:xfrm>
          <a:prstGeom prst="rect">
            <a:avLst/>
          </a:prstGeom>
        </p:spPr>
        <p:txBody>
          <a:bodyPr lIns="0" tIns="0" rIns="0" bIns="0" rtlCol="0" anchor="t">
            <a:spAutoFit/>
          </a:bodyPr>
          <a:lstStyle/>
          <a:p>
            <a:pPr algn="l">
              <a:lnSpc>
                <a:spcPts val="14740"/>
              </a:lnSpc>
            </a:pPr>
            <a:r>
              <a:rPr lang="en-US" sz="10529" b="1">
                <a:solidFill>
                  <a:srgbClr val="FFFFFF"/>
                </a:solidFill>
                <a:latin typeface="Neue Machina Ultra-Bold"/>
                <a:ea typeface="Neue Machina Ultra-Bold"/>
                <a:cs typeface="Neue Machina Ultra-Bold"/>
                <a:sym typeface="Neue Machina Ultra-Bold"/>
              </a:rPr>
              <a:t>Tanım</a:t>
            </a:r>
          </a:p>
        </p:txBody>
      </p:sp>
      <p:sp>
        <p:nvSpPr>
          <p:cNvPr id="9" name="TextBox 9"/>
          <p:cNvSpPr txBox="1"/>
          <p:nvPr/>
        </p:nvSpPr>
        <p:spPr>
          <a:xfrm>
            <a:off x="1889677" y="4319389"/>
            <a:ext cx="10837236" cy="3652830"/>
          </a:xfrm>
          <a:prstGeom prst="rect">
            <a:avLst/>
          </a:prstGeom>
        </p:spPr>
        <p:txBody>
          <a:bodyPr lIns="0" tIns="0" rIns="0" bIns="0" rtlCol="0" anchor="t">
            <a:spAutoFit/>
          </a:bodyPr>
          <a:lstStyle/>
          <a:p>
            <a:pPr algn="l">
              <a:lnSpc>
                <a:spcPts val="3621"/>
              </a:lnSpc>
            </a:pPr>
            <a:r>
              <a:rPr lang="en-US" sz="2586">
                <a:solidFill>
                  <a:srgbClr val="FFFFFF"/>
                </a:solidFill>
                <a:latin typeface="Montserrat"/>
                <a:ea typeface="Montserrat"/>
                <a:cs typeface="Montserrat"/>
                <a:sym typeface="Montserrat"/>
              </a:rPr>
              <a:t>6-9 yaş arası çocuk yolcuların uçak yolculuğu sırasında hem eğlenip hem de öğrenmelerini sağlayan bir mobil artırılmış gerçeklik (AR) uygulaması geliştirilecektir. Uygulama, QR kod okutularak mobil cihaza indirilir ve çocuk, kendi karakterini oluşturup Türkiye'nin farklı şehirlerini gezerken interaktif bilgiler edinir. Şehirlerde AR destekli tarihi/kültürel simgeler görüntülenir, mini görevler ve bilgi testleriyle öğrenme pekiştirilir</a:t>
            </a:r>
          </a:p>
          <a:p>
            <a:pPr algn="l">
              <a:lnSpc>
                <a:spcPts val="3621"/>
              </a:lnSpc>
            </a:pPr>
            <a:endParaRPr lang="en-US" sz="2586">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1880070" y="-204234"/>
            <a:ext cx="3508607" cy="4032882"/>
          </a:xfrm>
          <a:custGeom>
            <a:avLst/>
            <a:gdLst/>
            <a:ahLst/>
            <a:cxnLst/>
            <a:rect l="l" t="t" r="r" b="b"/>
            <a:pathLst>
              <a:path w="3508607" h="4032882">
                <a:moveTo>
                  <a:pt x="0" y="0"/>
                </a:moveTo>
                <a:lnTo>
                  <a:pt x="3508608" y="0"/>
                </a:lnTo>
                <a:lnTo>
                  <a:pt x="3508608" y="4032882"/>
                </a:lnTo>
                <a:lnTo>
                  <a:pt x="0" y="4032882"/>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4221644" y="4981540"/>
            <a:ext cx="6888896" cy="7185289"/>
          </a:xfrm>
          <a:custGeom>
            <a:avLst/>
            <a:gdLst/>
            <a:ahLst/>
            <a:cxnLst/>
            <a:rect l="l" t="t" r="r" b="b"/>
            <a:pathLst>
              <a:path w="6888896" h="7185289">
                <a:moveTo>
                  <a:pt x="0" y="0"/>
                </a:moveTo>
                <a:lnTo>
                  <a:pt x="6888897" y="0"/>
                </a:lnTo>
                <a:lnTo>
                  <a:pt x="6888897" y="7185289"/>
                </a:lnTo>
                <a:lnTo>
                  <a:pt x="0" y="7185289"/>
                </a:lnTo>
                <a:lnTo>
                  <a:pt x="0" y="0"/>
                </a:lnTo>
                <a:close/>
              </a:path>
            </a:pathLst>
          </a:custGeom>
          <a:blipFill>
            <a:blip r:embed="rId10"/>
            <a:stretch>
              <a:fillRect/>
            </a:stretch>
          </a:blipFill>
        </p:spPr>
      </p:sp>
      <p:sp>
        <p:nvSpPr>
          <p:cNvPr id="8" name="TextBox 8"/>
          <p:cNvSpPr txBox="1"/>
          <p:nvPr/>
        </p:nvSpPr>
        <p:spPr>
          <a:xfrm>
            <a:off x="2219491" y="1305627"/>
            <a:ext cx="10837236" cy="3675913"/>
          </a:xfrm>
          <a:prstGeom prst="rect">
            <a:avLst/>
          </a:prstGeom>
        </p:spPr>
        <p:txBody>
          <a:bodyPr lIns="0" tIns="0" rIns="0" bIns="0" rtlCol="0" anchor="t">
            <a:spAutoFit/>
          </a:bodyPr>
          <a:lstStyle/>
          <a:p>
            <a:pPr algn="l">
              <a:lnSpc>
                <a:spcPts val="14740"/>
              </a:lnSpc>
            </a:pPr>
            <a:r>
              <a:rPr lang="en-US" sz="10529" b="1">
                <a:solidFill>
                  <a:srgbClr val="FFFFFF"/>
                </a:solidFill>
                <a:latin typeface="Neue Machina Ultra-Bold"/>
                <a:ea typeface="Neue Machina Ultra-Bold"/>
                <a:cs typeface="Neue Machina Ultra-Bold"/>
                <a:sym typeface="Neue Machina Ultra-Bold"/>
              </a:rPr>
              <a:t>Amaç ve Kapsam</a:t>
            </a:r>
          </a:p>
        </p:txBody>
      </p:sp>
      <p:sp>
        <p:nvSpPr>
          <p:cNvPr id="9" name="TextBox 9"/>
          <p:cNvSpPr txBox="1"/>
          <p:nvPr/>
        </p:nvSpPr>
        <p:spPr>
          <a:xfrm>
            <a:off x="2219491" y="5496900"/>
            <a:ext cx="10837236" cy="2308324"/>
          </a:xfrm>
          <a:prstGeom prst="rect">
            <a:avLst/>
          </a:prstGeom>
        </p:spPr>
        <p:txBody>
          <a:bodyPr lIns="0" tIns="0" rIns="0" bIns="0" rtlCol="0" anchor="t">
            <a:spAutoFit/>
          </a:bodyPr>
          <a:lstStyle/>
          <a:p>
            <a:pPr algn="l">
              <a:lnSpc>
                <a:spcPts val="3621"/>
              </a:lnSpc>
            </a:pPr>
            <a:r>
              <a:rPr lang="en-US" sz="2586">
                <a:solidFill>
                  <a:srgbClr val="FFFFFF"/>
                </a:solidFill>
                <a:latin typeface="Montserrat"/>
                <a:ea typeface="Montserrat"/>
                <a:cs typeface="Montserrat"/>
                <a:sym typeface="Montserrat"/>
              </a:rPr>
              <a:t>• 6-9 </a:t>
            </a:r>
            <a:r>
              <a:rPr lang="en-US" sz="2586" smtClean="0">
                <a:solidFill>
                  <a:srgbClr val="FFFFFF"/>
                </a:solidFill>
                <a:latin typeface="Montserrat"/>
                <a:ea typeface="Montserrat"/>
                <a:cs typeface="Montserrat"/>
                <a:sym typeface="Montserrat"/>
              </a:rPr>
              <a:t>yaş</a:t>
            </a:r>
            <a:r>
              <a:rPr lang="tr-TR" sz="2586" smtClean="0">
                <a:solidFill>
                  <a:srgbClr val="FFFFFF"/>
                </a:solidFill>
                <a:latin typeface="Montserrat"/>
                <a:ea typeface="Montserrat"/>
                <a:cs typeface="Montserrat"/>
                <a:sym typeface="Montserrat"/>
              </a:rPr>
              <a:t> </a:t>
            </a:r>
            <a:r>
              <a:rPr lang="en-US" sz="2586" smtClean="0">
                <a:solidFill>
                  <a:srgbClr val="FFFFFF"/>
                </a:solidFill>
                <a:latin typeface="Montserrat"/>
                <a:ea typeface="Montserrat"/>
                <a:cs typeface="Montserrat"/>
                <a:sym typeface="Montserrat"/>
              </a:rPr>
              <a:t>arası</a:t>
            </a:r>
            <a:r>
              <a:rPr lang="tr-TR" sz="2586" smtClean="0">
                <a:solidFill>
                  <a:srgbClr val="FFFFFF"/>
                </a:solidFill>
                <a:latin typeface="Montserrat"/>
                <a:ea typeface="Montserrat"/>
                <a:cs typeface="Montserrat"/>
                <a:sym typeface="Montserrat"/>
              </a:rPr>
              <a:t> </a:t>
            </a:r>
            <a:r>
              <a:rPr lang="en-US" sz="2586" smtClean="0">
                <a:solidFill>
                  <a:srgbClr val="FFFFFF"/>
                </a:solidFill>
                <a:latin typeface="Montserrat"/>
                <a:ea typeface="Montserrat"/>
                <a:cs typeface="Montserrat"/>
                <a:sym typeface="Montserrat"/>
              </a:rPr>
              <a:t>çocuklara </a:t>
            </a:r>
            <a:r>
              <a:rPr lang="en-US" sz="2586">
                <a:solidFill>
                  <a:srgbClr val="FFFFFF"/>
                </a:solidFill>
                <a:latin typeface="Montserrat"/>
                <a:ea typeface="Montserrat"/>
                <a:cs typeface="Montserrat"/>
                <a:sym typeface="Montserrat"/>
              </a:rPr>
              <a:t>Türkiye'deki şehirleri tanıtmak</a:t>
            </a:r>
          </a:p>
          <a:p>
            <a:pPr algn="l">
              <a:lnSpc>
                <a:spcPts val="3621"/>
              </a:lnSpc>
            </a:pPr>
            <a:r>
              <a:rPr lang="en-US" sz="2586">
                <a:solidFill>
                  <a:srgbClr val="FFFFFF"/>
                </a:solidFill>
                <a:latin typeface="Montserrat"/>
                <a:ea typeface="Montserrat"/>
                <a:cs typeface="Montserrat"/>
                <a:sym typeface="Montserrat"/>
              </a:rPr>
              <a:t>• QR kod aracılığıyla oyunun kolayca erişilebilir olmasını sağlamak</a:t>
            </a:r>
          </a:p>
          <a:p>
            <a:pPr algn="l">
              <a:lnSpc>
                <a:spcPts val="3621"/>
              </a:lnSpc>
            </a:pPr>
            <a:r>
              <a:rPr lang="en-US" sz="2586">
                <a:solidFill>
                  <a:srgbClr val="FFFFFF"/>
                </a:solidFill>
                <a:latin typeface="Montserrat"/>
                <a:ea typeface="Montserrat"/>
                <a:cs typeface="Montserrat"/>
                <a:sym typeface="Montserrat"/>
              </a:rPr>
              <a:t>• AR teknolojisiyle etkileşimli ve eğlenceli bir deneyim sunmak</a:t>
            </a:r>
          </a:p>
          <a:p>
            <a:pPr algn="l">
              <a:lnSpc>
                <a:spcPts val="3621"/>
              </a:lnSpc>
            </a:pPr>
            <a:r>
              <a:rPr lang="en-US" sz="2586">
                <a:solidFill>
                  <a:srgbClr val="FFFFFF"/>
                </a:solidFill>
                <a:latin typeface="Montserrat"/>
                <a:ea typeface="Montserrat"/>
                <a:cs typeface="Montserrat"/>
                <a:sym typeface="Montserrat"/>
              </a:rPr>
              <a:t>• Karakter bazlı ilerleyen, öğretici bir oyun yapısı oluşturmak</a:t>
            </a:r>
          </a:p>
          <a:p>
            <a:pPr algn="l">
              <a:lnSpc>
                <a:spcPts val="3621"/>
              </a:lnSpc>
            </a:pPr>
            <a:endParaRPr lang="en-US" sz="2586">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13385006" y="835860"/>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sp>
      <p:sp>
        <p:nvSpPr>
          <p:cNvPr id="7" name="TextBox 7"/>
          <p:cNvSpPr txBox="1"/>
          <p:nvPr/>
        </p:nvSpPr>
        <p:spPr>
          <a:xfrm>
            <a:off x="-1479685" y="51393"/>
            <a:ext cx="13089685" cy="341915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Oyun Akışı (Senaryo)</a:t>
            </a:r>
          </a:p>
        </p:txBody>
      </p:sp>
      <p:sp>
        <p:nvSpPr>
          <p:cNvPr id="8" name="TextBox 8"/>
          <p:cNvSpPr txBox="1"/>
          <p:nvPr/>
        </p:nvSpPr>
        <p:spPr>
          <a:xfrm>
            <a:off x="5552696" y="3853045"/>
            <a:ext cx="9212319" cy="4206280"/>
          </a:xfrm>
          <a:prstGeom prst="rect">
            <a:avLst/>
          </a:prstGeom>
        </p:spPr>
        <p:txBody>
          <a:bodyPr lIns="0" tIns="0" rIns="0" bIns="0" rtlCol="0" anchor="t">
            <a:spAutoFit/>
          </a:bodyPr>
          <a:lstStyle/>
          <a:p>
            <a:pPr algn="l">
              <a:lnSpc>
                <a:spcPts val="4057"/>
              </a:lnSpc>
            </a:pPr>
            <a:r>
              <a:rPr lang="en-US" sz="2898" dirty="0">
                <a:solidFill>
                  <a:srgbClr val="FFFFFF"/>
                </a:solidFill>
                <a:latin typeface="Montserrat"/>
                <a:ea typeface="Montserrat"/>
                <a:cs typeface="Montserrat"/>
                <a:sym typeface="Montserrat"/>
              </a:rPr>
              <a:t>1. </a:t>
            </a:r>
            <a:r>
              <a:rPr lang="en-US" sz="2898" dirty="0" err="1">
                <a:solidFill>
                  <a:srgbClr val="FFFFFF"/>
                </a:solidFill>
                <a:latin typeface="Montserrat"/>
                <a:ea typeface="Montserrat"/>
                <a:cs typeface="Montserrat"/>
                <a:sym typeface="Montserrat"/>
              </a:rPr>
              <a:t>Çocuk</a:t>
            </a:r>
            <a:r>
              <a:rPr lang="en-US" sz="2898" dirty="0">
                <a:solidFill>
                  <a:srgbClr val="FFFFFF"/>
                </a:solidFill>
                <a:latin typeface="Montserrat"/>
                <a:ea typeface="Montserrat"/>
                <a:cs typeface="Montserrat"/>
                <a:sym typeface="Montserrat"/>
              </a:rPr>
              <a:t> QR </a:t>
            </a:r>
            <a:r>
              <a:rPr lang="en-US" sz="2898" dirty="0" err="1">
                <a:solidFill>
                  <a:srgbClr val="FFFFFF"/>
                </a:solidFill>
                <a:latin typeface="Montserrat"/>
                <a:ea typeface="Montserrat"/>
                <a:cs typeface="Montserrat"/>
                <a:sym typeface="Montserrat"/>
              </a:rPr>
              <a:t>kodu</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okutur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oyunu</a:t>
            </a:r>
            <a:r>
              <a:rPr lang="en-US" sz="2898" dirty="0">
                <a:solidFill>
                  <a:srgbClr val="FFFFFF"/>
                </a:solidFill>
                <a:latin typeface="Montserrat"/>
                <a:ea typeface="Montserrat"/>
                <a:cs typeface="Montserrat"/>
                <a:sym typeface="Montserrat"/>
              </a:rPr>
              <a:t> </a:t>
            </a:r>
            <a:r>
              <a:rPr lang="en-US" sz="2898" dirty="0" err="1" smtClean="0">
                <a:solidFill>
                  <a:srgbClr val="FFFFFF"/>
                </a:solidFill>
                <a:latin typeface="Montserrat"/>
                <a:ea typeface="Montserrat"/>
                <a:cs typeface="Montserrat"/>
                <a:sym typeface="Montserrat"/>
              </a:rPr>
              <a:t>indirir</a:t>
            </a:r>
            <a:r>
              <a:rPr lang="tr-TR" sz="2898" dirty="0" smtClean="0">
                <a:solidFill>
                  <a:srgbClr val="FFFFFF"/>
                </a:solidFill>
                <a:latin typeface="Montserrat"/>
                <a:ea typeface="Montserrat"/>
                <a:cs typeface="Montserrat"/>
                <a:sym typeface="Montserrat"/>
              </a:rPr>
              <a:t>.</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2. Angelo </a:t>
            </a:r>
            <a:r>
              <a:rPr lang="en-US" sz="2898" dirty="0" err="1">
                <a:solidFill>
                  <a:srgbClr val="FFFFFF"/>
                </a:solidFill>
                <a:latin typeface="Montserrat"/>
                <a:ea typeface="Montserrat"/>
                <a:cs typeface="Montserrat"/>
                <a:sym typeface="Montserrat"/>
              </a:rPr>
              <a:t>karakteriyle</a:t>
            </a:r>
            <a:r>
              <a:rPr lang="en-US" sz="2898" dirty="0">
                <a:solidFill>
                  <a:srgbClr val="FFFFFF"/>
                </a:solidFill>
                <a:latin typeface="Montserrat"/>
                <a:ea typeface="Montserrat"/>
                <a:cs typeface="Montserrat"/>
                <a:sym typeface="Montserrat"/>
              </a:rPr>
              <a:t> </a:t>
            </a:r>
            <a:r>
              <a:rPr lang="en-US" sz="2898" dirty="0" err="1" smtClean="0">
                <a:solidFill>
                  <a:srgbClr val="FFFFFF"/>
                </a:solidFill>
                <a:latin typeface="Montserrat"/>
                <a:ea typeface="Montserrat"/>
                <a:cs typeface="Montserrat"/>
                <a:sym typeface="Montserrat"/>
              </a:rPr>
              <a:t>tanışır</a:t>
            </a:r>
            <a:r>
              <a:rPr lang="tr-TR" sz="2898" dirty="0" smtClean="0">
                <a:solidFill>
                  <a:srgbClr val="FFFFFF"/>
                </a:solidFill>
                <a:latin typeface="Montserrat"/>
                <a:ea typeface="Montserrat"/>
                <a:cs typeface="Montserrat"/>
                <a:sym typeface="Montserrat"/>
              </a:rPr>
              <a:t>.</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3. </a:t>
            </a:r>
            <a:r>
              <a:rPr lang="en-US" sz="2898" dirty="0" err="1">
                <a:solidFill>
                  <a:srgbClr val="FFFFFF"/>
                </a:solidFill>
                <a:latin typeface="Montserrat"/>
                <a:ea typeface="Montserrat"/>
                <a:cs typeface="Montserrat"/>
                <a:sym typeface="Montserrat"/>
              </a:rPr>
              <a:t>Sistem</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temelli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bir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soru</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sorar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örneğin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Türkiye’nin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kalabalık</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şehri</a:t>
            </a:r>
            <a:r>
              <a:rPr lang="en-US" sz="2898" dirty="0">
                <a:solidFill>
                  <a:srgbClr val="FFFFFF"/>
                </a:solidFill>
                <a:latin typeface="Montserrat"/>
                <a:ea typeface="Montserrat"/>
                <a:cs typeface="Montserrat"/>
                <a:sym typeface="Montserrat"/>
              </a:rPr>
              <a:t>?)</a:t>
            </a:r>
          </a:p>
          <a:p>
            <a:pPr algn="l">
              <a:lnSpc>
                <a:spcPts val="4057"/>
              </a:lnSpc>
            </a:pPr>
            <a:r>
              <a:rPr lang="en-US" sz="2898" dirty="0">
                <a:solidFill>
                  <a:srgbClr val="FFFFFF"/>
                </a:solidFill>
                <a:latin typeface="Montserrat"/>
                <a:ea typeface="Montserrat"/>
                <a:cs typeface="Montserrat"/>
                <a:sym typeface="Montserrat"/>
              </a:rPr>
              <a:t>4. </a:t>
            </a:r>
            <a:r>
              <a:rPr lang="en-US" sz="2898" dirty="0" err="1">
                <a:solidFill>
                  <a:srgbClr val="FFFFFF"/>
                </a:solidFill>
                <a:latin typeface="Montserrat"/>
                <a:ea typeface="Montserrat"/>
                <a:cs typeface="Montserrat"/>
                <a:sym typeface="Montserrat"/>
              </a:rPr>
              <a:t>Doğru</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cevap</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verildiğinde</a:t>
            </a:r>
            <a:r>
              <a:rPr lang="en-US" sz="2898" dirty="0">
                <a:solidFill>
                  <a:srgbClr val="FFFFFF"/>
                </a:solidFill>
                <a:latin typeface="Montserrat"/>
                <a:ea typeface="Montserrat"/>
                <a:cs typeface="Montserrat"/>
                <a:sym typeface="Montserrat"/>
              </a:rPr>
              <a:t> AR </a:t>
            </a:r>
            <a:r>
              <a:rPr lang="en-US" sz="2898" dirty="0" err="1" smtClean="0">
                <a:solidFill>
                  <a:srgbClr val="FFFFFF"/>
                </a:solidFill>
                <a:latin typeface="Montserrat"/>
                <a:ea typeface="Montserrat"/>
                <a:cs typeface="Montserrat"/>
                <a:sym typeface="Montserrat"/>
              </a:rPr>
              <a:t>üzerinde</a:t>
            </a:r>
            <a:r>
              <a:rPr lang="tr-TR" sz="2898" dirty="0" smtClean="0">
                <a:solidFill>
                  <a:srgbClr val="FFFFFF"/>
                </a:solidFill>
                <a:latin typeface="Montserrat"/>
                <a:ea typeface="Montserrat"/>
                <a:cs typeface="Montserrat"/>
                <a:sym typeface="Montserrat"/>
              </a:rPr>
              <a:t> ilgili</a:t>
            </a:r>
            <a:r>
              <a:rPr lang="en-US" sz="2898" dirty="0" smtClean="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şehrin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simgesi</a:t>
            </a:r>
            <a:r>
              <a:rPr lang="en-US" sz="2898" dirty="0">
                <a:solidFill>
                  <a:srgbClr val="FFFFFF"/>
                </a:solidFill>
                <a:latin typeface="Montserrat"/>
                <a:ea typeface="Montserrat"/>
                <a:cs typeface="Montserrat"/>
                <a:sym typeface="Montserrat"/>
              </a:rPr>
              <a:t> </a:t>
            </a:r>
            <a:r>
              <a:rPr lang="en-US" sz="2898" dirty="0" err="1" smtClean="0">
                <a:solidFill>
                  <a:srgbClr val="FFFFFF"/>
                </a:solidFill>
                <a:latin typeface="Montserrat"/>
                <a:ea typeface="Montserrat"/>
                <a:cs typeface="Montserrat"/>
                <a:sym typeface="Montserrat"/>
              </a:rPr>
              <a:t>belirir</a:t>
            </a:r>
            <a:r>
              <a:rPr lang="tr-TR" sz="2898" dirty="0" smtClean="0">
                <a:solidFill>
                  <a:srgbClr val="FFFFFF"/>
                </a:solidFill>
                <a:latin typeface="Montserrat"/>
                <a:ea typeface="Montserrat"/>
                <a:cs typeface="Montserrat"/>
                <a:sym typeface="Montserrat"/>
              </a:rPr>
              <a:t>.</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5. </a:t>
            </a:r>
            <a:r>
              <a:rPr lang="en-US" sz="2898" dirty="0" err="1">
                <a:solidFill>
                  <a:srgbClr val="FFFFFF"/>
                </a:solidFill>
                <a:latin typeface="Montserrat"/>
                <a:ea typeface="Montserrat"/>
                <a:cs typeface="Montserrat"/>
                <a:sym typeface="Montserrat"/>
              </a:rPr>
              <a:t>Tüm</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şehirler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tamamlandığında</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rozetler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kazanılır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seviye</a:t>
            </a:r>
            <a:r>
              <a:rPr lang="en-US" sz="2898" dirty="0">
                <a:solidFill>
                  <a:srgbClr val="FFFFFF"/>
                </a:solidFill>
                <a:latin typeface="Montserrat"/>
                <a:ea typeface="Montserrat"/>
                <a:cs typeface="Montserrat"/>
                <a:sym typeface="Montserrat"/>
              </a:rPr>
              <a:t> </a:t>
            </a:r>
            <a:r>
              <a:rPr lang="en-US" sz="2898" dirty="0" err="1" smtClean="0">
                <a:solidFill>
                  <a:srgbClr val="FFFFFF"/>
                </a:solidFill>
                <a:latin typeface="Montserrat"/>
                <a:ea typeface="Montserrat"/>
                <a:cs typeface="Montserrat"/>
                <a:sym typeface="Montserrat"/>
              </a:rPr>
              <a:t>atlanır</a:t>
            </a:r>
            <a:r>
              <a:rPr lang="tr-TR" sz="2898" dirty="0">
                <a:solidFill>
                  <a:srgbClr val="FFFFFF"/>
                </a:solidFill>
                <a:latin typeface="Montserrat"/>
                <a:ea typeface="Montserrat"/>
                <a:cs typeface="Montserrat"/>
                <a:sym typeface="Montserrat"/>
              </a:rPr>
              <a:t>.</a:t>
            </a:r>
            <a:endParaRPr lang="en-US" sz="2898"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287151" y="4944495"/>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Freeform 6"/>
          <p:cNvSpPr/>
          <p:nvPr/>
        </p:nvSpPr>
        <p:spPr>
          <a:xfrm>
            <a:off x="12984158" y="4413331"/>
            <a:ext cx="8959061" cy="6831284"/>
          </a:xfrm>
          <a:custGeom>
            <a:avLst/>
            <a:gdLst/>
            <a:ahLst/>
            <a:cxnLst/>
            <a:rect l="l" t="t" r="r" b="b"/>
            <a:pathLst>
              <a:path w="8959061" h="6831284">
                <a:moveTo>
                  <a:pt x="0" y="0"/>
                </a:moveTo>
                <a:lnTo>
                  <a:pt x="8959061" y="0"/>
                </a:lnTo>
                <a:lnTo>
                  <a:pt x="8959061" y="6831284"/>
                </a:lnTo>
                <a:lnTo>
                  <a:pt x="0" y="6831284"/>
                </a:lnTo>
                <a:lnTo>
                  <a:pt x="0" y="0"/>
                </a:lnTo>
                <a:close/>
              </a:path>
            </a:pathLst>
          </a:custGeom>
          <a:blipFill>
            <a:blip r:embed="rId9"/>
            <a:stretch>
              <a:fillRect/>
            </a:stretch>
          </a:blipFill>
        </p:spPr>
      </p:sp>
      <p:sp>
        <p:nvSpPr>
          <p:cNvPr id="7" name="TextBox 7"/>
          <p:cNvSpPr txBox="1"/>
          <p:nvPr/>
        </p:nvSpPr>
        <p:spPr>
          <a:xfrm>
            <a:off x="-287151" y="1660957"/>
            <a:ext cx="13089685" cy="1685603"/>
          </a:xfrm>
          <a:prstGeom prst="rect">
            <a:avLst/>
          </a:prstGeom>
        </p:spPr>
        <p:txBody>
          <a:bodyPr lIns="0" tIns="0" rIns="0" bIns="0" rtlCol="0" anchor="t">
            <a:spAutoFit/>
          </a:bodyPr>
          <a:lstStyle/>
          <a:p>
            <a:pPr algn="ctr">
              <a:lnSpc>
                <a:spcPts val="13667"/>
              </a:lnSpc>
            </a:pPr>
            <a:r>
              <a:rPr lang="en-US" sz="9762" b="1">
                <a:solidFill>
                  <a:srgbClr val="FFFFFF"/>
                </a:solidFill>
                <a:latin typeface="Neue Machina Ultra-Bold"/>
                <a:ea typeface="Neue Machina Ultra-Bold"/>
                <a:cs typeface="Neue Machina Ultra-Bold"/>
                <a:sym typeface="Neue Machina Ultra-Bold"/>
              </a:rPr>
              <a:t>Karakter Tanımı</a:t>
            </a:r>
          </a:p>
        </p:txBody>
      </p:sp>
      <p:sp>
        <p:nvSpPr>
          <p:cNvPr id="8" name="TextBox 8"/>
          <p:cNvSpPr txBox="1"/>
          <p:nvPr/>
        </p:nvSpPr>
        <p:spPr>
          <a:xfrm>
            <a:off x="4716660" y="4896870"/>
            <a:ext cx="9212319" cy="2063514"/>
          </a:xfrm>
          <a:prstGeom prst="rect">
            <a:avLst/>
          </a:prstGeom>
        </p:spPr>
        <p:txBody>
          <a:bodyPr lIns="0" tIns="0" rIns="0" bIns="0" rtlCol="0" anchor="t">
            <a:spAutoFit/>
          </a:bodyPr>
          <a:lstStyle/>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Sevimli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rehber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bir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oyun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arkadaşıdır</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Çocuklarla</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konuşur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yönlendirir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destekler</a:t>
            </a:r>
            <a:endParaRPr lang="en-US" sz="2898" dirty="0">
              <a:solidFill>
                <a:srgbClr val="FFFFFF"/>
              </a:solidFill>
              <a:latin typeface="Montserrat"/>
              <a:ea typeface="Montserrat"/>
              <a:cs typeface="Montserrat"/>
              <a:sym typeface="Montserrat"/>
            </a:endParaRPr>
          </a:p>
          <a:p>
            <a:pPr algn="l">
              <a:lnSpc>
                <a:spcPts val="4057"/>
              </a:lnSpc>
            </a:pPr>
            <a:r>
              <a:rPr lang="en-US" sz="2898" dirty="0" smtClean="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Şehirlerle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ilgili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ipuçları</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verir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cesaretlendirir</a:t>
            </a:r>
            <a:endParaRPr lang="en-US" sz="2898" dirty="0">
              <a:solidFill>
                <a:srgbClr val="FFFFFF"/>
              </a:solidFill>
              <a:latin typeface="Montserrat"/>
              <a:ea typeface="Montserrat"/>
              <a:cs typeface="Montserrat"/>
              <a:sym typeface="Montserrat"/>
            </a:endParaRPr>
          </a:p>
          <a:p>
            <a:pPr algn="l">
              <a:lnSpc>
                <a:spcPts val="4057"/>
              </a:lnSpc>
            </a:pPr>
            <a:endParaRPr lang="en-US" sz="2898"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Freeform 5"/>
          <p:cNvSpPr/>
          <p:nvPr/>
        </p:nvSpPr>
        <p:spPr>
          <a:xfrm>
            <a:off x="14313701" y="861756"/>
            <a:ext cx="3874294" cy="2862135"/>
          </a:xfrm>
          <a:custGeom>
            <a:avLst/>
            <a:gdLst/>
            <a:ahLst/>
            <a:cxnLst/>
            <a:rect l="l" t="t" r="r" b="b"/>
            <a:pathLst>
              <a:path w="3874294" h="2862135">
                <a:moveTo>
                  <a:pt x="0" y="0"/>
                </a:moveTo>
                <a:lnTo>
                  <a:pt x="3874294" y="0"/>
                </a:lnTo>
                <a:lnTo>
                  <a:pt x="3874294" y="2862135"/>
                </a:lnTo>
                <a:lnTo>
                  <a:pt x="0" y="2862135"/>
                </a:lnTo>
                <a:lnTo>
                  <a:pt x="0" y="0"/>
                </a:lnTo>
                <a:close/>
              </a:path>
            </a:pathLst>
          </a:custGeom>
          <a:blipFill>
            <a:blip r:embed="rId8"/>
            <a:stretch>
              <a:fillRect/>
            </a:stretch>
          </a:blipFill>
        </p:spPr>
      </p:sp>
      <p:sp>
        <p:nvSpPr>
          <p:cNvPr id="6" name="TextBox 6"/>
          <p:cNvSpPr txBox="1"/>
          <p:nvPr/>
        </p:nvSpPr>
        <p:spPr>
          <a:xfrm>
            <a:off x="506046" y="483234"/>
            <a:ext cx="13807655" cy="341915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Fonksiyonel Gereksinimler</a:t>
            </a:r>
          </a:p>
        </p:txBody>
      </p:sp>
      <p:sp>
        <p:nvSpPr>
          <p:cNvPr id="7" name="TextBox 7"/>
          <p:cNvSpPr txBox="1"/>
          <p:nvPr/>
        </p:nvSpPr>
        <p:spPr>
          <a:xfrm>
            <a:off x="6515404" y="5260872"/>
            <a:ext cx="9212319" cy="3154710"/>
          </a:xfrm>
          <a:prstGeom prst="rect">
            <a:avLst/>
          </a:prstGeom>
        </p:spPr>
        <p:txBody>
          <a:bodyPr lIns="0" tIns="0" rIns="0" bIns="0" rtlCol="0" anchor="t">
            <a:spAutoFit/>
          </a:bodyPr>
          <a:lstStyle/>
          <a:p>
            <a:pPr algn="l">
              <a:lnSpc>
                <a:spcPts val="4057"/>
              </a:lnSpc>
            </a:pPr>
            <a:r>
              <a:rPr lang="en-US" sz="2898" dirty="0">
                <a:solidFill>
                  <a:srgbClr val="FFFFFF"/>
                </a:solidFill>
                <a:latin typeface="Montserrat"/>
                <a:ea typeface="Montserrat"/>
                <a:cs typeface="Montserrat"/>
                <a:sym typeface="Montserrat"/>
              </a:rPr>
              <a:t>• QR </a:t>
            </a:r>
            <a:r>
              <a:rPr lang="en-US" sz="2898" dirty="0" err="1">
                <a:solidFill>
                  <a:srgbClr val="FFFFFF"/>
                </a:solidFill>
                <a:latin typeface="Montserrat"/>
                <a:ea typeface="Montserrat"/>
                <a:cs typeface="Montserrat"/>
                <a:sym typeface="Montserrat"/>
              </a:rPr>
              <a:t>kod</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entegrasyonu</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temalı</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soru-cevap</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sistemi</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a:t>
            </a:r>
            <a:r>
              <a:rPr lang="en-US" sz="2898" dirty="0" smtClean="0">
                <a:solidFill>
                  <a:srgbClr val="FFFFFF"/>
                </a:solidFill>
                <a:latin typeface="Montserrat"/>
                <a:ea typeface="Montserrat"/>
                <a:cs typeface="Montserrat"/>
                <a:sym typeface="Montserrat"/>
              </a:rPr>
              <a:t>Angelo</a:t>
            </a:r>
            <a:r>
              <a:rPr lang="tr-TR" sz="2898" dirty="0" smtClean="0">
                <a:solidFill>
                  <a:srgbClr val="FFFFFF"/>
                </a:solidFill>
                <a:latin typeface="Montserrat"/>
                <a:ea typeface="Montserrat"/>
                <a:cs typeface="Montserrat"/>
                <a:sym typeface="Montserrat"/>
              </a:rPr>
              <a:t> oyun</a:t>
            </a:r>
            <a:r>
              <a:rPr lang="en-US" sz="2898" dirty="0" smtClean="0">
                <a:solidFill>
                  <a:srgbClr val="FFFFFF"/>
                </a:solidFill>
                <a:latin typeface="Montserrat"/>
                <a:ea typeface="Montserrat"/>
                <a:cs typeface="Montserrat"/>
                <a:sym typeface="Montserrat"/>
              </a:rPr>
              <a:t> </a:t>
            </a:r>
            <a:r>
              <a:rPr lang="en-US" sz="2898" dirty="0" err="1" smtClean="0">
                <a:solidFill>
                  <a:srgbClr val="FFFFFF"/>
                </a:solidFill>
                <a:latin typeface="Montserrat"/>
                <a:ea typeface="Montserrat"/>
                <a:cs typeface="Montserrat"/>
                <a:sym typeface="Montserrat"/>
              </a:rPr>
              <a:t>karakter</a:t>
            </a:r>
            <a:r>
              <a:rPr lang="tr-TR" sz="2898" dirty="0" smtClean="0">
                <a:solidFill>
                  <a:srgbClr val="FFFFFF"/>
                </a:solidFill>
                <a:latin typeface="Montserrat"/>
                <a:ea typeface="Montserrat"/>
                <a:cs typeface="Montserrat"/>
                <a:sym typeface="Montserrat"/>
              </a:rPr>
              <a:t>i</a:t>
            </a:r>
            <a:endParaRPr lang="tr-TR" sz="2898" dirty="0">
              <a:solidFill>
                <a:srgbClr val="FFFFFF"/>
              </a:solidFill>
              <a:latin typeface="Montserrat"/>
              <a:ea typeface="Montserrat"/>
              <a:cs typeface="Montserrat"/>
              <a:sym typeface="Montserrat"/>
            </a:endParaRPr>
          </a:p>
          <a:p>
            <a:pPr algn="l">
              <a:lnSpc>
                <a:spcPts val="4057"/>
              </a:lnSpc>
            </a:pPr>
            <a:r>
              <a:rPr lang="en-US" sz="2898" dirty="0" smtClean="0">
                <a:solidFill>
                  <a:srgbClr val="FFFFFF"/>
                </a:solidFill>
                <a:latin typeface="Montserrat"/>
                <a:ea typeface="Montserrat"/>
                <a:cs typeface="Montserrat"/>
                <a:sym typeface="Montserrat"/>
              </a:rPr>
              <a:t>• </a:t>
            </a:r>
            <a:r>
              <a:rPr lang="en-US" sz="2898" dirty="0">
                <a:solidFill>
                  <a:srgbClr val="FFFFFF"/>
                </a:solidFill>
                <a:latin typeface="Montserrat"/>
                <a:ea typeface="Montserrat"/>
                <a:cs typeface="Montserrat"/>
                <a:sym typeface="Montserrat"/>
              </a:rPr>
              <a:t>AR </a:t>
            </a:r>
            <a:r>
              <a:rPr lang="en-US" sz="2898" dirty="0" err="1">
                <a:solidFill>
                  <a:srgbClr val="FFFFFF"/>
                </a:solidFill>
                <a:latin typeface="Montserrat"/>
                <a:ea typeface="Montserrat"/>
                <a:cs typeface="Montserrat"/>
                <a:sym typeface="Montserrat"/>
              </a:rPr>
              <a:t>teknolojisi</a:t>
            </a:r>
            <a:r>
              <a:rPr lang="en-US" sz="2898" dirty="0">
                <a:solidFill>
                  <a:srgbClr val="FFFFFF"/>
                </a:solidFill>
                <a:latin typeface="Montserrat"/>
                <a:ea typeface="Montserrat"/>
                <a:cs typeface="Montserrat"/>
                <a:sym typeface="Montserrat"/>
              </a:rPr>
              <a:t> (Unity + </a:t>
            </a:r>
            <a:r>
              <a:rPr lang="en-US" sz="2898" dirty="0" err="1">
                <a:solidFill>
                  <a:srgbClr val="FFFFFF"/>
                </a:solidFill>
                <a:latin typeface="Montserrat"/>
                <a:ea typeface="Montserrat"/>
                <a:cs typeface="Montserrat"/>
                <a:sym typeface="Montserrat"/>
              </a:rPr>
              <a:t>ARCore</a:t>
            </a:r>
            <a:r>
              <a:rPr lang="en-US" sz="2898" dirty="0">
                <a:solidFill>
                  <a:srgbClr val="FFFFFF"/>
                </a:solidFill>
                <a:latin typeface="Montserrat"/>
                <a:ea typeface="Montserrat"/>
                <a:cs typeface="Montserrat"/>
                <a:sym typeface="Montserrat"/>
              </a:rPr>
              <a:t>/</a:t>
            </a:r>
            <a:r>
              <a:rPr lang="en-US" sz="2898" dirty="0" err="1">
                <a:solidFill>
                  <a:srgbClr val="FFFFFF"/>
                </a:solidFill>
                <a:latin typeface="Montserrat"/>
                <a:ea typeface="Montserrat"/>
                <a:cs typeface="Montserrat"/>
                <a:sym typeface="Montserrat"/>
              </a:rPr>
              <a:t>Vuforia</a:t>
            </a:r>
            <a:r>
              <a:rPr lang="en-US" sz="2898" dirty="0">
                <a:solidFill>
                  <a:srgbClr val="FFFFFF"/>
                </a:solidFill>
                <a:latin typeface="Montserrat"/>
                <a:ea typeface="Montserrat"/>
                <a:cs typeface="Montserrat"/>
                <a:sym typeface="Montserrat"/>
              </a:rPr>
              <a:t>)</a:t>
            </a:r>
          </a:p>
          <a:p>
            <a:pPr algn="l">
              <a:lnSpc>
                <a:spcPts val="4057"/>
              </a:lnSpc>
            </a:pPr>
            <a:r>
              <a:rPr lang="en-US" sz="2898" dirty="0" smtClean="0">
                <a:solidFill>
                  <a:srgbClr val="FFFFFF"/>
                </a:solidFill>
                <a:latin typeface="Montserrat"/>
                <a:ea typeface="Montserrat"/>
                <a:cs typeface="Montserrat"/>
                <a:sym typeface="Montserrat"/>
              </a:rPr>
              <a:t>• </a:t>
            </a:r>
            <a:r>
              <a:rPr lang="tr-TR" sz="2898" dirty="0" smtClean="0">
                <a:solidFill>
                  <a:srgbClr val="FFFFFF"/>
                </a:solidFill>
                <a:latin typeface="Montserrat"/>
                <a:ea typeface="Montserrat"/>
                <a:cs typeface="Montserrat"/>
                <a:sym typeface="Montserrat"/>
              </a:rPr>
              <a:t>Mobil uygulama için Expo ve </a:t>
            </a:r>
            <a:r>
              <a:rPr lang="tr-TR" sz="2898" dirty="0" err="1" smtClean="0">
                <a:solidFill>
                  <a:srgbClr val="FFFFFF"/>
                </a:solidFill>
                <a:latin typeface="Montserrat"/>
                <a:ea typeface="Montserrat"/>
                <a:cs typeface="Montserrat"/>
                <a:sym typeface="Montserrat"/>
              </a:rPr>
              <a:t>ReactNative</a:t>
            </a:r>
            <a:r>
              <a:rPr lang="tr-TR" sz="2898" dirty="0" smtClean="0">
                <a:solidFill>
                  <a:srgbClr val="FFFFFF"/>
                </a:solidFill>
                <a:latin typeface="Montserrat"/>
                <a:ea typeface="Montserrat"/>
                <a:cs typeface="Montserrat"/>
                <a:sym typeface="Montserrat"/>
              </a:rPr>
              <a:t> </a:t>
            </a:r>
            <a:endParaRPr lang="en-US" sz="2898" dirty="0">
              <a:solidFill>
                <a:srgbClr val="FFFFFF"/>
              </a:solidFill>
              <a:latin typeface="Montserrat"/>
              <a:ea typeface="Montserrat"/>
              <a:cs typeface="Montserrat"/>
              <a:sym typeface="Montserrat"/>
            </a:endParaRPr>
          </a:p>
          <a:p>
            <a:pPr algn="l">
              <a:lnSpc>
                <a:spcPts val="4057"/>
              </a:lnSpc>
            </a:pPr>
            <a:endParaRPr lang="en-US" sz="2898" dirty="0">
              <a:solidFill>
                <a:srgbClr val="FFFFFF"/>
              </a:solidFill>
              <a:latin typeface="Montserrat"/>
              <a:ea typeface="Montserrat"/>
              <a:cs typeface="Montserrat"/>
              <a:sym typeface="Montserrat"/>
            </a:endParaRPr>
          </a:p>
        </p:txBody>
      </p:sp>
      <p:sp>
        <p:nvSpPr>
          <p:cNvPr id="8" name="Freeform 8"/>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492759"/>
            <a:ext cx="15744802" cy="3338507"/>
          </a:xfrm>
          <a:prstGeom prst="rect">
            <a:avLst/>
          </a:prstGeom>
        </p:spPr>
        <p:txBody>
          <a:bodyPr lIns="0" tIns="0" rIns="0" bIns="0" rtlCol="0" anchor="t">
            <a:spAutoFit/>
          </a:bodyPr>
          <a:lstStyle/>
          <a:p>
            <a:pPr algn="just">
              <a:lnSpc>
                <a:spcPts val="13387"/>
              </a:lnSpc>
            </a:pPr>
            <a:r>
              <a:rPr lang="en-US" sz="9562" b="1">
                <a:solidFill>
                  <a:srgbClr val="FFFFFF"/>
                </a:solidFill>
                <a:latin typeface="Neue Machina Ultra-Bold"/>
                <a:ea typeface="Neue Machina Ultra-Bold"/>
                <a:cs typeface="Neue Machina Ultra-Bold"/>
                <a:sym typeface="Neue Machina Ultra-Bold"/>
              </a:rPr>
              <a:t>Fonksiyonel Olmayan Gereksinimler</a:t>
            </a:r>
          </a:p>
        </p:txBody>
      </p:sp>
      <p:sp>
        <p:nvSpPr>
          <p:cNvPr id="6" name="TextBox 6"/>
          <p:cNvSpPr txBox="1"/>
          <p:nvPr/>
        </p:nvSpPr>
        <p:spPr>
          <a:xfrm>
            <a:off x="6515404" y="5260872"/>
            <a:ext cx="9212319" cy="306010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•Çocuk dostu ve basit kullanıcı arayüzü</a:t>
            </a:r>
          </a:p>
          <a:p>
            <a:pPr algn="l">
              <a:lnSpc>
                <a:spcPts val="4057"/>
              </a:lnSpc>
            </a:pPr>
            <a:r>
              <a:rPr lang="en-US" sz="2898">
                <a:solidFill>
                  <a:srgbClr val="FFFFFF"/>
                </a:solidFill>
                <a:latin typeface="Montserrat"/>
                <a:ea typeface="Montserrat"/>
                <a:cs typeface="Montserrat"/>
                <a:sym typeface="Montserrat"/>
              </a:rPr>
              <a:t>• Hafif uygulama boyutu</a:t>
            </a:r>
          </a:p>
          <a:p>
            <a:pPr algn="l">
              <a:lnSpc>
                <a:spcPts val="4057"/>
              </a:lnSpc>
            </a:pPr>
            <a:r>
              <a:rPr lang="en-US" sz="2898">
                <a:solidFill>
                  <a:srgbClr val="FFFFFF"/>
                </a:solidFill>
                <a:latin typeface="Montserrat"/>
                <a:ea typeface="Montserrat"/>
                <a:cs typeface="Montserrat"/>
                <a:sym typeface="Montserrat"/>
              </a:rPr>
              <a:t>• Offline mod desteği</a:t>
            </a:r>
          </a:p>
          <a:p>
            <a:pPr algn="l">
              <a:lnSpc>
                <a:spcPts val="4057"/>
              </a:lnSpc>
            </a:pPr>
            <a:r>
              <a:rPr lang="en-US" sz="2898">
                <a:solidFill>
                  <a:srgbClr val="FFFFFF"/>
                </a:solidFill>
                <a:latin typeface="Montserrat"/>
                <a:ea typeface="Montserrat"/>
                <a:cs typeface="Montserrat"/>
                <a:sym typeface="Montserrat"/>
              </a:rPr>
              <a:t>• Veri güvenliği ve yaş uyumluluğu</a:t>
            </a:r>
          </a:p>
          <a:p>
            <a:pPr algn="l">
              <a:lnSpc>
                <a:spcPts val="4057"/>
              </a:lnSpc>
            </a:pPr>
            <a:r>
              <a:rPr lang="en-US" sz="2898">
                <a:solidFill>
                  <a:srgbClr val="FFFFFF"/>
                </a:solidFill>
                <a:latin typeface="Montserrat"/>
                <a:ea typeface="Montserrat"/>
                <a:cs typeface="Montserrat"/>
                <a:sym typeface="Montserrat"/>
              </a:rPr>
              <a:t>• Yüksek performans ve cihaz uyumluluğu</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8"/>
            <a:stretch>
              <a:fillRect/>
            </a:stretch>
          </a:blipFill>
        </p:spPr>
      </p:sp>
      <p:sp>
        <p:nvSpPr>
          <p:cNvPr id="8" name="Freeform 8"/>
          <p:cNvSpPr/>
          <p:nvPr/>
        </p:nvSpPr>
        <p:spPr>
          <a:xfrm flipH="1">
            <a:off x="15413450" y="3621696"/>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483234"/>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AR Kullanımı</a:t>
            </a:r>
          </a:p>
        </p:txBody>
      </p:sp>
      <p:sp>
        <p:nvSpPr>
          <p:cNvPr id="6" name="TextBox 6"/>
          <p:cNvSpPr txBox="1"/>
          <p:nvPr/>
        </p:nvSpPr>
        <p:spPr>
          <a:xfrm>
            <a:off x="6515404" y="5260872"/>
            <a:ext cx="9212319" cy="2628925"/>
          </a:xfrm>
          <a:prstGeom prst="rect">
            <a:avLst/>
          </a:prstGeom>
        </p:spPr>
        <p:txBody>
          <a:bodyPr lIns="0" tIns="0" rIns="0" bIns="0" rtlCol="0" anchor="t">
            <a:spAutoFit/>
          </a:bodyPr>
          <a:lstStyle/>
          <a:p>
            <a:pPr algn="l">
              <a:lnSpc>
                <a:spcPts val="4057"/>
              </a:lnSpc>
            </a:pPr>
            <a:r>
              <a:rPr lang="en-US" sz="2898" dirty="0" smtClean="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Alternatif</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olarak</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ilgili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şehrin</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simgesi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veya</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görseli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gösterilir</a:t>
            </a:r>
            <a:endParaRPr lang="en-US" sz="2898" dirty="0">
              <a:solidFill>
                <a:srgbClr val="FFFFFF"/>
              </a:solidFill>
              <a:latin typeface="Montserrat"/>
              <a:ea typeface="Montserrat"/>
              <a:cs typeface="Montserrat"/>
              <a:sym typeface="Montserrat"/>
            </a:endParaRPr>
          </a:p>
          <a:p>
            <a:pPr algn="l">
              <a:lnSpc>
                <a:spcPts val="4057"/>
              </a:lnSpc>
            </a:pPr>
            <a:r>
              <a:rPr lang="en-US" sz="2898" dirty="0">
                <a:solidFill>
                  <a:srgbClr val="FFFFFF"/>
                </a:solidFill>
                <a:latin typeface="Montserrat"/>
                <a:ea typeface="Montserrat"/>
                <a:cs typeface="Montserrat"/>
                <a:sym typeface="Montserrat"/>
              </a:rPr>
              <a:t>• Bu </a:t>
            </a:r>
            <a:r>
              <a:rPr lang="en-US" sz="2898" dirty="0" err="1">
                <a:solidFill>
                  <a:srgbClr val="FFFFFF"/>
                </a:solidFill>
                <a:latin typeface="Montserrat"/>
                <a:ea typeface="Montserrat"/>
                <a:cs typeface="Montserrat"/>
                <a:sym typeface="Montserrat"/>
              </a:rPr>
              <a:t>sayede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çocuklar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etkileşimli</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ve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unutulmaz</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bir</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öğrenme</a:t>
            </a:r>
            <a:r>
              <a:rPr lang="en-US" sz="2898" dirty="0">
                <a:solidFill>
                  <a:srgbClr val="FFFFFF"/>
                </a:solidFill>
                <a:latin typeface="Montserrat"/>
                <a:ea typeface="Montserrat"/>
                <a:cs typeface="Montserrat"/>
                <a:sym typeface="Montserrat"/>
              </a:rPr>
              <a:t> </a:t>
            </a:r>
            <a:r>
              <a:rPr lang="en-US" sz="2898" dirty="0" err="1">
                <a:solidFill>
                  <a:srgbClr val="FFFFFF"/>
                </a:solidFill>
                <a:latin typeface="Montserrat"/>
                <a:ea typeface="Montserrat"/>
                <a:cs typeface="Montserrat"/>
                <a:sym typeface="Montserrat"/>
              </a:rPr>
              <a:t>yaşar</a:t>
            </a:r>
            <a:endParaRPr lang="en-US" sz="2898" dirty="0">
              <a:solidFill>
                <a:srgbClr val="FFFFFF"/>
              </a:solidFill>
              <a:latin typeface="Montserrat"/>
              <a:ea typeface="Montserrat"/>
              <a:cs typeface="Montserrat"/>
              <a:sym typeface="Montserrat"/>
            </a:endParaRPr>
          </a:p>
          <a:p>
            <a:pPr algn="l">
              <a:lnSpc>
                <a:spcPts val="4057"/>
              </a:lnSpc>
            </a:pPr>
            <a:endParaRPr lang="en-US" sz="2898" dirty="0">
              <a:solidFill>
                <a:srgbClr val="FFFFFF"/>
              </a:solidFill>
              <a:latin typeface="Montserrat"/>
              <a:ea typeface="Montserrat"/>
              <a:cs typeface="Montserrat"/>
              <a:sym typeface="Montserrat"/>
            </a:endParaRPr>
          </a:p>
        </p:txBody>
      </p:sp>
      <p:sp>
        <p:nvSpPr>
          <p:cNvPr id="7" name="Freeform 7"/>
          <p:cNvSpPr/>
          <p:nvPr/>
        </p:nvSpPr>
        <p:spPr>
          <a:xfrm rot="4238979">
            <a:off x="500706" y="4955802"/>
            <a:ext cx="3493701" cy="5774713"/>
          </a:xfrm>
          <a:custGeom>
            <a:avLst/>
            <a:gdLst/>
            <a:ahLst/>
            <a:cxnLst/>
            <a:rect l="l" t="t" r="r" b="b"/>
            <a:pathLst>
              <a:path w="3493701" h="5774713">
                <a:moveTo>
                  <a:pt x="0" y="0"/>
                </a:moveTo>
                <a:lnTo>
                  <a:pt x="3493701" y="0"/>
                </a:lnTo>
                <a:lnTo>
                  <a:pt x="3493701" y="5774713"/>
                </a:lnTo>
                <a:lnTo>
                  <a:pt x="0" y="5774713"/>
                </a:lnTo>
                <a:lnTo>
                  <a:pt x="0" y="0"/>
                </a:lnTo>
                <a:close/>
              </a:path>
            </a:pathLst>
          </a:custGeom>
          <a:blipFill>
            <a:blip r:embed="rId8"/>
            <a:stretch>
              <a:fillRect/>
            </a:stretch>
          </a:blipFill>
        </p:spPr>
      </p:sp>
      <p:sp>
        <p:nvSpPr>
          <p:cNvPr id="8" name="Freeform 8"/>
          <p:cNvSpPr/>
          <p:nvPr/>
        </p:nvSpPr>
        <p:spPr>
          <a:xfrm>
            <a:off x="14926971" y="1028700"/>
            <a:ext cx="2972074" cy="2957214"/>
          </a:xfrm>
          <a:custGeom>
            <a:avLst/>
            <a:gdLst/>
            <a:ahLst/>
            <a:cxnLst/>
            <a:rect l="l" t="t" r="r" b="b"/>
            <a:pathLst>
              <a:path w="2972074" h="2957214">
                <a:moveTo>
                  <a:pt x="0" y="0"/>
                </a:moveTo>
                <a:lnTo>
                  <a:pt x="2972075" y="0"/>
                </a:lnTo>
                <a:lnTo>
                  <a:pt x="2972075" y="2957214"/>
                </a:lnTo>
                <a:lnTo>
                  <a:pt x="0" y="2957214"/>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 xmlns:asvg="http://schemas.microsoft.com/office/drawing/2016/SVG/main" r:embed="rId7"/>
                </a:ext>
              </a:extLst>
            </a:blip>
            <a:stretch>
              <a:fillRect t="-14573" r="-62119"/>
            </a:stretch>
          </a:blipFill>
        </p:spPr>
      </p:sp>
      <p:sp>
        <p:nvSpPr>
          <p:cNvPr id="5" name="TextBox 5"/>
          <p:cNvSpPr txBox="1"/>
          <p:nvPr/>
        </p:nvSpPr>
        <p:spPr>
          <a:xfrm>
            <a:off x="506046" y="1851293"/>
            <a:ext cx="13807655" cy="1685603"/>
          </a:xfrm>
          <a:prstGeom prst="rect">
            <a:avLst/>
          </a:prstGeom>
        </p:spPr>
        <p:txBody>
          <a:bodyPr lIns="0" tIns="0" rIns="0" bIns="0" rtlCol="0" anchor="t">
            <a:spAutoFit/>
          </a:bodyPr>
          <a:lstStyle/>
          <a:p>
            <a:pPr algn="just">
              <a:lnSpc>
                <a:spcPts val="13667"/>
              </a:lnSpc>
            </a:pPr>
            <a:r>
              <a:rPr lang="en-US" sz="9762" b="1">
                <a:solidFill>
                  <a:srgbClr val="FFFFFF"/>
                </a:solidFill>
                <a:latin typeface="Neue Machina Ultra-Bold"/>
                <a:ea typeface="Neue Machina Ultra-Bold"/>
                <a:cs typeface="Neue Machina Ultra-Bold"/>
                <a:sym typeface="Neue Machina Ultra-Bold"/>
              </a:rPr>
              <a:t>Eğitsel Katkılar</a:t>
            </a:r>
          </a:p>
        </p:txBody>
      </p:sp>
      <p:sp>
        <p:nvSpPr>
          <p:cNvPr id="6" name="TextBox 6"/>
          <p:cNvSpPr txBox="1"/>
          <p:nvPr/>
        </p:nvSpPr>
        <p:spPr>
          <a:xfrm>
            <a:off x="6515404" y="5260872"/>
            <a:ext cx="9212319" cy="3574459"/>
          </a:xfrm>
          <a:prstGeom prst="rect">
            <a:avLst/>
          </a:prstGeom>
        </p:spPr>
        <p:txBody>
          <a:bodyPr lIns="0" tIns="0" rIns="0" bIns="0" rtlCol="0" anchor="t">
            <a:spAutoFit/>
          </a:bodyPr>
          <a:lstStyle/>
          <a:p>
            <a:pPr algn="l">
              <a:lnSpc>
                <a:spcPts val="4057"/>
              </a:lnSpc>
            </a:pPr>
            <a:r>
              <a:rPr lang="en-US" sz="2898">
                <a:solidFill>
                  <a:srgbClr val="FFFFFF"/>
                </a:solidFill>
                <a:latin typeface="Montserrat"/>
                <a:ea typeface="Montserrat"/>
                <a:cs typeface="Montserrat"/>
                <a:sym typeface="Montserrat"/>
              </a:rPr>
              <a:t>• Şehirler hakkında coğrafi ve kültürel bilgi kazandırır</a:t>
            </a:r>
          </a:p>
          <a:p>
            <a:pPr algn="l">
              <a:lnSpc>
                <a:spcPts val="4057"/>
              </a:lnSpc>
            </a:pPr>
            <a:r>
              <a:rPr lang="en-US" sz="2898">
                <a:solidFill>
                  <a:srgbClr val="FFFFFF"/>
                </a:solidFill>
                <a:latin typeface="Montserrat"/>
                <a:ea typeface="Montserrat"/>
                <a:cs typeface="Montserrat"/>
                <a:sym typeface="Montserrat"/>
              </a:rPr>
              <a:t>• Görsel hafıza ve dikkat gelişimini destekler</a:t>
            </a:r>
          </a:p>
          <a:p>
            <a:pPr algn="l">
              <a:lnSpc>
                <a:spcPts val="4057"/>
              </a:lnSpc>
            </a:pPr>
            <a:r>
              <a:rPr lang="en-US" sz="2898">
                <a:solidFill>
                  <a:srgbClr val="FFFFFF"/>
                </a:solidFill>
                <a:latin typeface="Montserrat"/>
                <a:ea typeface="Montserrat"/>
                <a:cs typeface="Montserrat"/>
                <a:sym typeface="Montserrat"/>
              </a:rPr>
              <a:t>• Etkileşimli karakter ile empati kurma becerisini artırır</a:t>
            </a:r>
          </a:p>
          <a:p>
            <a:pPr algn="l">
              <a:lnSpc>
                <a:spcPts val="4057"/>
              </a:lnSpc>
            </a:pPr>
            <a:r>
              <a:rPr lang="en-US" sz="2898">
                <a:solidFill>
                  <a:srgbClr val="FFFFFF"/>
                </a:solidFill>
                <a:latin typeface="Montserrat"/>
                <a:ea typeface="Montserrat"/>
                <a:cs typeface="Montserrat"/>
                <a:sym typeface="Montserrat"/>
              </a:rPr>
              <a:t>• Merak duygusunu ve keşfetme isteğini artırır</a:t>
            </a:r>
          </a:p>
          <a:p>
            <a:pPr algn="l">
              <a:lnSpc>
                <a:spcPts val="4057"/>
              </a:lnSpc>
            </a:pPr>
            <a:endParaRPr lang="en-US" sz="2898">
              <a:solidFill>
                <a:srgbClr val="FFFFFF"/>
              </a:solidFill>
              <a:latin typeface="Montserrat"/>
              <a:ea typeface="Montserrat"/>
              <a:cs typeface="Montserrat"/>
              <a:sym typeface="Montserrat"/>
            </a:endParaRPr>
          </a:p>
        </p:txBody>
      </p:sp>
      <p:sp>
        <p:nvSpPr>
          <p:cNvPr id="7" name="Freeform 7"/>
          <p:cNvSpPr/>
          <p:nvPr/>
        </p:nvSpPr>
        <p:spPr>
          <a:xfrm>
            <a:off x="14926971" y="1028700"/>
            <a:ext cx="2972074" cy="2957214"/>
          </a:xfrm>
          <a:custGeom>
            <a:avLst/>
            <a:gdLst/>
            <a:ahLst/>
            <a:cxnLst/>
            <a:rect l="l" t="t" r="r" b="b"/>
            <a:pathLst>
              <a:path w="2972074" h="2957214">
                <a:moveTo>
                  <a:pt x="0" y="0"/>
                </a:moveTo>
                <a:lnTo>
                  <a:pt x="2972075" y="0"/>
                </a:lnTo>
                <a:lnTo>
                  <a:pt x="2972075" y="2957214"/>
                </a:lnTo>
                <a:lnTo>
                  <a:pt x="0" y="2957214"/>
                </a:lnTo>
                <a:lnTo>
                  <a:pt x="0" y="0"/>
                </a:lnTo>
                <a:close/>
              </a:path>
            </a:pathLst>
          </a:custGeom>
          <a:blipFill>
            <a:blip r:embed="rId8"/>
            <a:stretch>
              <a:fillRect/>
            </a:stretch>
          </a:blipFill>
        </p:spPr>
      </p:sp>
      <p:sp>
        <p:nvSpPr>
          <p:cNvPr id="8" name="Freeform 8"/>
          <p:cNvSpPr/>
          <p:nvPr/>
        </p:nvSpPr>
        <p:spPr>
          <a:xfrm>
            <a:off x="-1874747" y="5308497"/>
            <a:ext cx="4131733" cy="4111074"/>
          </a:xfrm>
          <a:custGeom>
            <a:avLst/>
            <a:gdLst/>
            <a:ahLst/>
            <a:cxnLst/>
            <a:rect l="l" t="t" r="r" b="b"/>
            <a:pathLst>
              <a:path w="4131733" h="4111074">
                <a:moveTo>
                  <a:pt x="0" y="0"/>
                </a:moveTo>
                <a:lnTo>
                  <a:pt x="4131732" y="0"/>
                </a:lnTo>
                <a:lnTo>
                  <a:pt x="4131732" y="4111074"/>
                </a:lnTo>
                <a:lnTo>
                  <a:pt x="0" y="4111074"/>
                </a:lnTo>
                <a:lnTo>
                  <a:pt x="0" y="0"/>
                </a:lnTo>
                <a:close/>
              </a:path>
            </a:pathLst>
          </a:custGeom>
          <a:blipFill>
            <a:blip r:embed="rId8"/>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376</Words>
  <Application>Microsoft Office PowerPoint</Application>
  <PresentationFormat>Özel</PresentationFormat>
  <Paragraphs>54</Paragraphs>
  <Slides>12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12</vt:i4>
      </vt:variant>
    </vt:vector>
  </HeadingPairs>
  <TitlesOfParts>
    <vt:vector size="18" baseType="lpstr">
      <vt:lpstr>Neue Machina Ultra-Bold</vt:lpstr>
      <vt:lpstr>Arial</vt:lpstr>
      <vt:lpstr>Montserrat Medium</vt:lpstr>
      <vt:lpstr>Montserrat</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Gülçin İşidoğru</dc:creator>
  <cp:lastModifiedBy>Gülçin İşidoğru</cp:lastModifiedBy>
  <cp:revision>6</cp:revision>
  <dcterms:created xsi:type="dcterms:W3CDTF">2006-08-16T00:00:00Z</dcterms:created>
  <dcterms:modified xsi:type="dcterms:W3CDTF">2025-05-13T06:51:10Z</dcterms:modified>
  <dc:identifier>DAGlLCU_IzQ</dc:identifier>
</cp:coreProperties>
</file>